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72" r:id="rId1"/>
  </p:sldMasterIdLst>
  <p:notesMasterIdLst>
    <p:notesMasterId r:id="rId10"/>
  </p:notesMasterIdLst>
  <p:sldIdLst>
    <p:sldId id="256" r:id="rId2"/>
    <p:sldId id="257" r:id="rId3"/>
    <p:sldId id="270" r:id="rId4"/>
    <p:sldId id="268" r:id="rId5"/>
    <p:sldId id="269" r:id="rId6"/>
    <p:sldId id="266" r:id="rId7"/>
    <p:sldId id="263" r:id="rId8"/>
    <p:sldId id="267" r:id="rId9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0292" autoAdjust="0"/>
  </p:normalViewPr>
  <p:slideViewPr>
    <p:cSldViewPr>
      <p:cViewPr varScale="1">
        <p:scale>
          <a:sx n="58" d="100"/>
          <a:sy n="58" d="100"/>
        </p:scale>
        <p:origin x="5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8E6CDD-03A7-4174-B7C5-066ABB4C7803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1C8F3-86BA-4B77-89E3-E2DE2E600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855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1C8F3-86BA-4B77-89E3-E2DE2E600E7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134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1C8F3-86BA-4B77-89E3-E2DE2E600E7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52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8EDC36-078D-4FA3-844B-2C2655BC9E3A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3E8E34-9CB8-4789-A924-50851A58C55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1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5516" y="179242"/>
            <a:ext cx="8712968" cy="4104456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6600" dirty="0">
                <a:latin typeface="+mj-ea"/>
              </a:rPr>
              <a:t>　</a:t>
            </a:r>
            <a:br>
              <a:rPr kumimoji="1" lang="en-US" altLang="ja-JP" sz="6600" dirty="0">
                <a:latin typeface="+mj-ea"/>
              </a:rPr>
            </a:br>
            <a:r>
              <a:rPr kumimoji="1" lang="ja-JP" altLang="en-US" sz="6600" dirty="0">
                <a:latin typeface="+mj-ea"/>
              </a:rPr>
              <a:t>日本理学療法士協会</a:t>
            </a:r>
            <a:br>
              <a:rPr kumimoji="1" lang="en-US" altLang="ja-JP" sz="6600" dirty="0">
                <a:latin typeface="+mj-ea"/>
              </a:rPr>
            </a:br>
            <a:r>
              <a:rPr lang="ja-JP" altLang="en-US" sz="6600" dirty="0">
                <a:latin typeface="+mj-ea"/>
              </a:rPr>
              <a:t>代議員選挙のご案内</a:t>
            </a:r>
            <a:endParaRPr kumimoji="1" lang="ja-JP" altLang="en-US" sz="6600" dirty="0">
              <a:latin typeface="+mj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932040" y="5733256"/>
            <a:ext cx="4024536" cy="960512"/>
          </a:xfrm>
        </p:spPr>
        <p:txBody>
          <a:bodyPr>
            <a:normAutofit/>
          </a:bodyPr>
          <a:lstStyle/>
          <a:p>
            <a:pPr algn="r"/>
            <a:r>
              <a:rPr kumimoji="1" lang="ja-JP" altLang="en-US" sz="2400" dirty="0">
                <a:latin typeface="+mj-ea"/>
                <a:ea typeface="+mj-ea"/>
              </a:rPr>
              <a:t>（公社）日本理学療法士協会</a:t>
            </a:r>
            <a:endParaRPr kumimoji="1" lang="en-US" altLang="ja-JP" sz="2400" dirty="0">
              <a:latin typeface="+mj-ea"/>
              <a:ea typeface="+mj-ea"/>
            </a:endParaRPr>
          </a:p>
          <a:p>
            <a:pPr algn="r"/>
            <a:r>
              <a:rPr lang="ja-JP" altLang="en-US" sz="2400" dirty="0">
                <a:latin typeface="+mj-ea"/>
                <a:ea typeface="+mj-ea"/>
              </a:rPr>
              <a:t>選挙管理委員会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40453834"/>
      </p:ext>
    </p:extLst>
  </p:cSld>
  <p:clrMapOvr>
    <a:masterClrMapping/>
  </p:clrMapOvr>
  <p:transition advClick="0" advTm="5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08912" cy="5184576"/>
          </a:xfrm>
        </p:spPr>
        <p:txBody>
          <a:bodyPr>
            <a:noAutofit/>
          </a:bodyPr>
          <a:lstStyle/>
          <a:p>
            <a:r>
              <a:rPr kumimoji="1" lang="ja-JP" altLang="en-US" sz="5400" dirty="0"/>
              <a:t>代議員とは</a:t>
            </a:r>
            <a:r>
              <a:rPr kumimoji="1" lang="en-US" altLang="ja-JP" sz="5400" dirty="0"/>
              <a:t>…</a:t>
            </a:r>
            <a:br>
              <a:rPr kumimoji="1" lang="en-US" altLang="ja-JP" sz="5400" dirty="0"/>
            </a:br>
            <a:r>
              <a:rPr kumimoji="1" lang="ja-JP" altLang="en-US" sz="5400" dirty="0"/>
              <a:t>毎年開催される総会</a:t>
            </a:r>
            <a:r>
              <a:rPr lang="ja-JP" altLang="en-US" sz="5400" dirty="0"/>
              <a:t>（ 通常６月）</a:t>
            </a:r>
            <a:r>
              <a:rPr kumimoji="1" lang="ja-JP" altLang="en-US" sz="5400" dirty="0"/>
              <a:t>で議題を討議し、決議していただく、本会の適切な運営に欠かせない存在です。</a:t>
            </a:r>
          </a:p>
        </p:txBody>
      </p:sp>
    </p:spTree>
    <p:extLst>
      <p:ext uri="{BB962C8B-B14F-4D97-AF65-F5344CB8AC3E}">
        <p14:creationId xmlns:p14="http://schemas.microsoft.com/office/powerpoint/2010/main" val="55211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08B05-97C0-5B77-F2BC-C982F2222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89CDC0-FC3E-B01A-7DE3-27C1C249D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24744"/>
            <a:ext cx="9433048" cy="3528392"/>
          </a:xfrm>
        </p:spPr>
        <p:txBody>
          <a:bodyPr vert="horz" lIns="0" tIns="45720" rIns="0" bIns="0" anchor="b">
            <a:noAutofit/>
          </a:bodyPr>
          <a:lstStyle/>
          <a:p>
            <a:r>
              <a:rPr lang="en-US" altLang="ja-JP" sz="5400" dirty="0">
                <a:ea typeface="ＭＳ Ｐゴシック"/>
              </a:rPr>
              <a:t>2026</a:t>
            </a:r>
            <a:r>
              <a:rPr lang="ja-JP" altLang="en-US" sz="5400" dirty="0">
                <a:ea typeface="ＭＳ Ｐゴシック"/>
              </a:rPr>
              <a:t>年</a:t>
            </a:r>
            <a:r>
              <a:rPr lang="en-US" altLang="ja-JP" sz="5400" dirty="0">
                <a:ea typeface="ＭＳ Ｐゴシック"/>
              </a:rPr>
              <a:t>1</a:t>
            </a:r>
            <a:r>
              <a:rPr lang="ja-JP" altLang="en-US" sz="5400" dirty="0">
                <a:ea typeface="ＭＳ Ｐゴシック"/>
              </a:rPr>
              <a:t>月～</a:t>
            </a:r>
            <a:r>
              <a:rPr lang="en-US" altLang="ja-JP" sz="5400" dirty="0">
                <a:ea typeface="ＭＳ Ｐゴシック"/>
              </a:rPr>
              <a:t>3</a:t>
            </a:r>
            <a:r>
              <a:rPr lang="ja-JP" altLang="en-US" sz="5400" dirty="0">
                <a:ea typeface="ＭＳ Ｐゴシック"/>
              </a:rPr>
              <a:t>月にかけて、</a:t>
            </a:r>
            <a:br>
              <a:rPr lang="en-US" altLang="ja-JP" sz="5400" dirty="0"/>
            </a:br>
            <a:r>
              <a:rPr lang="ja-JP" altLang="en-US" sz="5400" dirty="0">
                <a:ea typeface="ＭＳ Ｐゴシック"/>
              </a:rPr>
              <a:t>日本理学療法士協会の</a:t>
            </a:r>
            <a:br>
              <a:rPr lang="en-US" altLang="ja-JP" sz="5400" dirty="0"/>
            </a:br>
            <a:r>
              <a:rPr lang="ja-JP" altLang="en-US" sz="5400" dirty="0">
                <a:ea typeface="ＭＳ Ｐゴシック"/>
              </a:rPr>
              <a:t>代議員を選出する</a:t>
            </a:r>
            <a:br>
              <a:rPr lang="ja-JP" altLang="en-US" sz="5400" dirty="0">
                <a:ea typeface="ＭＳ Ｐゴシック"/>
                <a:cs typeface="Calibri"/>
              </a:rPr>
            </a:br>
            <a:r>
              <a:rPr lang="ja-JP" altLang="en-US" sz="5400" dirty="0">
                <a:ea typeface="ＭＳ Ｐゴシック"/>
              </a:rPr>
              <a:t>選挙が実施されます。</a:t>
            </a:r>
            <a:endParaRPr kumimoji="1" lang="ja-JP" altLang="en-US" sz="5400" dirty="0"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1009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1560" y="1700808"/>
            <a:ext cx="8784976" cy="2898913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+mj-ea"/>
              </a:rPr>
              <a:t>正会員なら誰でも所属の</a:t>
            </a:r>
            <a:br>
              <a:rPr lang="en-US" altLang="ja-JP" sz="5400" dirty="0">
                <a:latin typeface="+mj-ea"/>
              </a:rPr>
            </a:br>
            <a:r>
              <a:rPr lang="ja-JP" altLang="en-US" sz="5400" dirty="0">
                <a:latin typeface="+mj-ea"/>
              </a:rPr>
              <a:t>都道府県のみ、立候補及び</a:t>
            </a:r>
            <a:br>
              <a:rPr lang="en-US" altLang="ja-JP" sz="5400" dirty="0">
                <a:latin typeface="+mj-ea"/>
              </a:rPr>
            </a:br>
            <a:r>
              <a:rPr lang="ja-JP" altLang="en-US" sz="5400" dirty="0">
                <a:latin typeface="+mj-ea"/>
              </a:rPr>
              <a:t>投票が可能になります。</a:t>
            </a:r>
            <a:endParaRPr kumimoji="1" lang="ja-JP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89646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252536" y="1052736"/>
            <a:ext cx="9649072" cy="1368152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代議員選挙 立候補受付期間</a:t>
            </a:r>
            <a:endParaRPr kumimoji="1" lang="ja-JP" altLang="en-US" sz="5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2996952"/>
            <a:ext cx="8496944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dirty="0">
                <a:latin typeface="+mj-ea"/>
                <a:ea typeface="+mj-ea"/>
              </a:rPr>
              <a:t>受付開始</a:t>
            </a:r>
            <a:r>
              <a:rPr lang="ja-JP" altLang="en-US" sz="4000" dirty="0">
                <a:latin typeface="+mj-ea"/>
                <a:ea typeface="+mj-ea"/>
              </a:rPr>
              <a:t>： </a:t>
            </a:r>
            <a:r>
              <a:rPr lang="en-US" altLang="ja-JP" sz="4000" dirty="0">
                <a:latin typeface="+mj-ea"/>
                <a:ea typeface="+mj-ea"/>
              </a:rPr>
              <a:t>2026</a:t>
            </a:r>
            <a:r>
              <a:rPr lang="ja-JP" altLang="en-US" sz="4000" dirty="0">
                <a:latin typeface="+mj-ea"/>
                <a:ea typeface="+mj-ea"/>
              </a:rPr>
              <a:t>年</a:t>
            </a:r>
            <a:r>
              <a:rPr lang="en-US" altLang="ja-JP" sz="4000" dirty="0">
                <a:latin typeface="+mj-ea"/>
                <a:ea typeface="+mj-ea"/>
              </a:rPr>
              <a:t>1</a:t>
            </a:r>
            <a:r>
              <a:rPr lang="ja-JP" altLang="en-US" sz="4000" dirty="0">
                <a:latin typeface="+mj-ea"/>
                <a:ea typeface="+mj-ea"/>
              </a:rPr>
              <a:t>月</a:t>
            </a:r>
            <a:r>
              <a:rPr lang="en-US" altLang="ja-JP" sz="4000" dirty="0">
                <a:latin typeface="+mj-ea"/>
                <a:ea typeface="+mj-ea"/>
              </a:rPr>
              <a:t>27</a:t>
            </a:r>
            <a:r>
              <a:rPr lang="ja-JP" altLang="en-US" sz="4000" dirty="0">
                <a:latin typeface="+mj-ea"/>
                <a:ea typeface="+mj-ea"/>
              </a:rPr>
              <a:t>日（火）正午</a:t>
            </a:r>
            <a:endParaRPr kumimoji="1" lang="en-US" altLang="ja-JP" sz="4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4000" dirty="0">
                <a:latin typeface="+mj-ea"/>
                <a:ea typeface="+mj-ea"/>
              </a:rPr>
              <a:t>　　　　　　　　</a:t>
            </a:r>
            <a:endParaRPr kumimoji="1" lang="en-US" altLang="ja-JP" sz="4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4000" dirty="0">
                <a:latin typeface="+mj-ea"/>
                <a:ea typeface="+mj-ea"/>
              </a:rPr>
              <a:t>受付終了： </a:t>
            </a:r>
            <a:r>
              <a:rPr lang="en-US" altLang="ja-JP" sz="4000" dirty="0">
                <a:latin typeface="+mj-ea"/>
                <a:ea typeface="+mj-ea"/>
              </a:rPr>
              <a:t>2026</a:t>
            </a:r>
            <a:r>
              <a:rPr lang="ja-JP" altLang="en-US" sz="4000" dirty="0">
                <a:latin typeface="+mj-ea"/>
                <a:ea typeface="+mj-ea"/>
              </a:rPr>
              <a:t>年</a:t>
            </a:r>
            <a:r>
              <a:rPr lang="en-US" altLang="ja-JP" sz="4000" dirty="0">
                <a:latin typeface="+mj-ea"/>
                <a:ea typeface="+mj-ea"/>
              </a:rPr>
              <a:t>2</a:t>
            </a:r>
            <a:r>
              <a:rPr lang="ja-JP" altLang="en-US" sz="4000" dirty="0">
                <a:latin typeface="+mj-ea"/>
                <a:ea typeface="+mj-ea"/>
              </a:rPr>
              <a:t>月</a:t>
            </a:r>
            <a:r>
              <a:rPr lang="en-US" altLang="ja-JP" sz="4000" dirty="0">
                <a:latin typeface="+mj-ea"/>
                <a:ea typeface="+mj-ea"/>
              </a:rPr>
              <a:t>3</a:t>
            </a:r>
            <a:r>
              <a:rPr lang="ja-JP" altLang="en-US" sz="4000" dirty="0">
                <a:latin typeface="+mj-ea"/>
                <a:ea typeface="+mj-ea"/>
              </a:rPr>
              <a:t>日（火）正午</a:t>
            </a:r>
            <a:endParaRPr kumimoji="1" lang="ja-JP" altLang="en-US" sz="4000" dirty="0">
              <a:latin typeface="+mj-ea"/>
              <a:ea typeface="+mj-ea"/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 rot="5400000">
            <a:off x="3987417" y="3747619"/>
            <a:ext cx="759186" cy="698012"/>
          </a:xfrm>
          <a:prstGeom prst="rect">
            <a:avLst/>
          </a:prstGeom>
        </p:spPr>
        <p:txBody>
          <a:bodyPr vert="horz" rtlCol="0">
            <a:normAutofit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rgbClr val="C00000"/>
              </a:buClr>
              <a:buSzPct val="80000"/>
              <a:buFont typeface="Wingdings"/>
              <a:buChar char="l"/>
              <a:defRPr kumimoji="1" sz="3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rgbClr val="C00000"/>
              </a:buClr>
              <a:buSzPct val="65000"/>
              <a:buFont typeface="Wingdings"/>
              <a:buChar char="l"/>
              <a:defRPr kumimoji="1" sz="28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rgbClr val="C00000"/>
              </a:buClr>
              <a:buSzPct val="60000"/>
              <a:buFont typeface="Wingdings"/>
              <a:buChar char="l"/>
              <a:defRPr kumimoji="1" sz="2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"/>
              <a:buChar char="l"/>
              <a:defRPr kumimoji="1" sz="20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55000"/>
              <a:buFont typeface="Wingdings"/>
              <a:buChar char="l"/>
              <a:defRPr kumimoji="1" sz="20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/>
              <a:buChar char="l"/>
              <a:defRPr kumimoji="1" sz="1900">
                <a:solidFill>
                  <a:schemeClr val="accent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/>
              <a:buChar char="l"/>
              <a:defRPr kumimoji="1" lang="ja-JP" altLang="en-US" sz="1600" smtClean="0">
                <a:solidFill>
                  <a:schemeClr val="accent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/>
              <a:buChar char="l"/>
              <a:defRPr kumimoji="1" lang="ja-JP" altLang="en-US" sz="1600" smtClean="0">
                <a:solidFill>
                  <a:schemeClr val="accent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/>
              <a:buChar char="l"/>
              <a:defRPr kumimoji="1" lang="ja-JP" altLang="en-US" sz="1600" smtClean="0">
                <a:solidFill>
                  <a:schemeClr val="accent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ja-JP" altLang="en-US" sz="4000" kern="0" dirty="0">
                <a:solidFill>
                  <a:schemeClr val="tx1"/>
                </a:solidFill>
              </a:rPr>
              <a:t>～</a:t>
            </a:r>
            <a:endParaRPr lang="en-US" altLang="ja-JP" sz="40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64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1268760"/>
            <a:ext cx="8496944" cy="1296144"/>
          </a:xfrm>
        </p:spPr>
        <p:txBody>
          <a:bodyPr>
            <a:normAutofit/>
          </a:bodyPr>
          <a:lstStyle/>
          <a:p>
            <a:pPr algn="ctr"/>
            <a:r>
              <a:rPr lang="ja-JP" altLang="en-US" sz="5400" dirty="0"/>
              <a:t>代議員選挙　投票期間</a:t>
            </a:r>
            <a:endParaRPr kumimoji="1" lang="ja-JP" altLang="en-US" sz="4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3140968"/>
            <a:ext cx="8496944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>
                <a:latin typeface="+mj-ea"/>
                <a:ea typeface="+mj-ea"/>
              </a:rPr>
              <a:t>投票</a:t>
            </a:r>
            <a:r>
              <a:rPr kumimoji="1" lang="ja-JP" altLang="en-US" sz="4000" dirty="0">
                <a:latin typeface="+mj-ea"/>
                <a:ea typeface="+mj-ea"/>
              </a:rPr>
              <a:t>開始</a:t>
            </a:r>
            <a:r>
              <a:rPr lang="ja-JP" altLang="en-US" sz="4000" dirty="0">
                <a:latin typeface="+mj-ea"/>
                <a:ea typeface="+mj-ea"/>
              </a:rPr>
              <a:t>： </a:t>
            </a:r>
            <a:r>
              <a:rPr lang="en-US" altLang="ja-JP" sz="4000" dirty="0">
                <a:latin typeface="+mj-ea"/>
                <a:ea typeface="+mj-ea"/>
              </a:rPr>
              <a:t>2026</a:t>
            </a:r>
            <a:r>
              <a:rPr lang="ja-JP" altLang="en-US" sz="4000" dirty="0">
                <a:latin typeface="+mj-ea"/>
                <a:ea typeface="+mj-ea"/>
              </a:rPr>
              <a:t>年</a:t>
            </a:r>
            <a:r>
              <a:rPr lang="en-US" altLang="ja-JP" sz="4000" dirty="0">
                <a:latin typeface="+mj-ea"/>
                <a:ea typeface="+mj-ea"/>
              </a:rPr>
              <a:t>2</a:t>
            </a:r>
            <a:r>
              <a:rPr lang="ja-JP" altLang="en-US" sz="4000" dirty="0">
                <a:latin typeface="+mj-ea"/>
                <a:ea typeface="+mj-ea"/>
              </a:rPr>
              <a:t>月</a:t>
            </a:r>
            <a:r>
              <a:rPr lang="en-US" altLang="ja-JP" sz="4000" dirty="0">
                <a:latin typeface="+mj-ea"/>
                <a:ea typeface="+mj-ea"/>
              </a:rPr>
              <a:t>24</a:t>
            </a:r>
            <a:r>
              <a:rPr lang="ja-JP" altLang="en-US" sz="4000" dirty="0">
                <a:latin typeface="+mj-ea"/>
                <a:ea typeface="+mj-ea"/>
              </a:rPr>
              <a:t>日（火）正午</a:t>
            </a:r>
            <a:endParaRPr kumimoji="1" lang="en-US" altLang="ja-JP" sz="4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4000" dirty="0">
                <a:latin typeface="+mj-ea"/>
                <a:ea typeface="+mj-ea"/>
              </a:rPr>
              <a:t>　　　　　　　　</a:t>
            </a:r>
            <a:endParaRPr kumimoji="1" lang="en-US" altLang="ja-JP" sz="4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ja-JP" altLang="en-US" sz="4000" dirty="0">
                <a:latin typeface="+mj-ea"/>
                <a:ea typeface="+mj-ea"/>
              </a:rPr>
              <a:t>投票終了： </a:t>
            </a:r>
            <a:r>
              <a:rPr lang="en-US" altLang="ja-JP" sz="4000" dirty="0">
                <a:latin typeface="+mj-ea"/>
                <a:ea typeface="+mj-ea"/>
              </a:rPr>
              <a:t>2024</a:t>
            </a:r>
            <a:r>
              <a:rPr lang="ja-JP" altLang="en-US" sz="4000" dirty="0">
                <a:latin typeface="+mj-ea"/>
                <a:ea typeface="+mj-ea"/>
              </a:rPr>
              <a:t>年</a:t>
            </a:r>
            <a:r>
              <a:rPr lang="en-US" altLang="ja-JP" sz="4000" dirty="0">
                <a:latin typeface="+mj-ea"/>
                <a:ea typeface="+mj-ea"/>
              </a:rPr>
              <a:t>3</a:t>
            </a:r>
            <a:r>
              <a:rPr lang="ja-JP" altLang="en-US" sz="4000" dirty="0">
                <a:latin typeface="+mj-ea"/>
                <a:ea typeface="+mj-ea"/>
              </a:rPr>
              <a:t>月</a:t>
            </a:r>
            <a:r>
              <a:rPr lang="en-US" altLang="ja-JP" sz="4000" dirty="0">
                <a:latin typeface="+mj-ea"/>
                <a:ea typeface="+mj-ea"/>
              </a:rPr>
              <a:t>10</a:t>
            </a:r>
            <a:r>
              <a:rPr lang="ja-JP" altLang="en-US" sz="4000" dirty="0">
                <a:latin typeface="+mj-ea"/>
                <a:ea typeface="+mj-ea"/>
              </a:rPr>
              <a:t>日（火）正午</a:t>
            </a:r>
            <a:endParaRPr kumimoji="1" lang="ja-JP" altLang="en-US" sz="4000" dirty="0">
              <a:latin typeface="+mj-ea"/>
              <a:ea typeface="+mj-ea"/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 rot="5400000">
            <a:off x="4192407" y="3944090"/>
            <a:ext cx="759186" cy="698012"/>
          </a:xfrm>
          <a:prstGeom prst="rect">
            <a:avLst/>
          </a:prstGeom>
        </p:spPr>
        <p:txBody>
          <a:bodyPr vert="horz" rtlCol="0">
            <a:normAutofit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rgbClr val="C00000"/>
              </a:buClr>
              <a:buSzPct val="80000"/>
              <a:buFont typeface="Wingdings"/>
              <a:buChar char="l"/>
              <a:defRPr kumimoji="1" sz="3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rgbClr val="C00000"/>
              </a:buClr>
              <a:buSzPct val="65000"/>
              <a:buFont typeface="Wingdings"/>
              <a:buChar char="l"/>
              <a:defRPr kumimoji="1" sz="28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rgbClr val="C00000"/>
              </a:buClr>
              <a:buSzPct val="60000"/>
              <a:buFont typeface="Wingdings"/>
              <a:buChar char="l"/>
              <a:defRPr kumimoji="1" sz="2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"/>
              <a:buChar char="l"/>
              <a:defRPr kumimoji="1" sz="20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55000"/>
              <a:buFont typeface="Wingdings"/>
              <a:buChar char="l"/>
              <a:defRPr kumimoji="1" sz="20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/>
              <a:buChar char="l"/>
              <a:defRPr kumimoji="1" sz="1900">
                <a:solidFill>
                  <a:schemeClr val="accent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/>
              <a:buChar char="l"/>
              <a:defRPr kumimoji="1" lang="ja-JP" altLang="en-US" sz="1600" smtClean="0">
                <a:solidFill>
                  <a:schemeClr val="accent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/>
              <a:buChar char="l"/>
              <a:defRPr kumimoji="1" lang="ja-JP" altLang="en-US" sz="1600" smtClean="0">
                <a:solidFill>
                  <a:schemeClr val="accent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/>
              <a:buChar char="l"/>
              <a:defRPr kumimoji="1" lang="ja-JP" altLang="en-US" sz="1600" smtClean="0">
                <a:solidFill>
                  <a:schemeClr val="accent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ja-JP" altLang="en-US" sz="4000" kern="0" dirty="0">
                <a:solidFill>
                  <a:schemeClr val="tx1"/>
                </a:solidFill>
              </a:rPr>
              <a:t>～</a:t>
            </a:r>
            <a:endParaRPr lang="en-US" altLang="ja-JP" sz="40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25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468560" y="980728"/>
            <a:ext cx="10297144" cy="987234"/>
          </a:xfrm>
        </p:spPr>
        <p:txBody>
          <a:bodyPr>
            <a:noAutofit/>
          </a:bodyPr>
          <a:lstStyle/>
          <a:p>
            <a:pPr algn="ctr"/>
            <a:r>
              <a:rPr lang="ja-JP" altLang="en-US" sz="4000" dirty="0"/>
              <a:t>立候補及び投票はマイページから！！</a:t>
            </a:r>
            <a:endParaRPr kumimoji="1" lang="ja-JP" altLang="en-US" sz="4000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7EEEF22-3358-4804-96EA-C1EDB9D22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418" y="2492896"/>
            <a:ext cx="8471163" cy="3624479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321BBB8-CC6D-4696-8CDF-6B8E9B7D3592}"/>
              </a:ext>
            </a:extLst>
          </p:cNvPr>
          <p:cNvSpPr/>
          <p:nvPr/>
        </p:nvSpPr>
        <p:spPr>
          <a:xfrm>
            <a:off x="7812360" y="2852936"/>
            <a:ext cx="1152128" cy="57606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722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284" y="908720"/>
            <a:ext cx="8766716" cy="4392488"/>
          </a:xfrm>
        </p:spPr>
        <p:txBody>
          <a:bodyPr>
            <a:noAutofit/>
          </a:bodyPr>
          <a:lstStyle/>
          <a:p>
            <a:r>
              <a:rPr lang="ja-JP" altLang="en-US" sz="5400" dirty="0"/>
              <a:t>会員一人一人が、今後の</a:t>
            </a:r>
            <a:br>
              <a:rPr lang="en-US" altLang="ja-JP" sz="5400" dirty="0"/>
            </a:br>
            <a:r>
              <a:rPr lang="ja-JP" altLang="en-US" sz="5400" dirty="0"/>
              <a:t>協会運営を決めていくという</a:t>
            </a:r>
            <a:br>
              <a:rPr lang="en-US" altLang="ja-JP" sz="5400" dirty="0"/>
            </a:br>
            <a:r>
              <a:rPr lang="ja-JP" altLang="en-US" sz="5400" dirty="0"/>
              <a:t>意識を持ち、選挙への参加をお願いします。</a:t>
            </a:r>
            <a:endParaRPr kumimoji="1" lang="ja-JP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55728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リゾート">
  <a:themeElements>
    <a:clrScheme name="リゾート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リゾート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リゾート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203</Words>
  <Application>Microsoft Office PowerPoint</Application>
  <PresentationFormat>画面に合わせる (4:3)</PresentationFormat>
  <Paragraphs>20</Paragraphs>
  <Slides>8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ＭＳ Ｐゴシック</vt:lpstr>
      <vt:lpstr>游ゴシック</vt:lpstr>
      <vt:lpstr>Calibri</vt:lpstr>
      <vt:lpstr>Constantia</vt:lpstr>
      <vt:lpstr>Wingdings</vt:lpstr>
      <vt:lpstr>Wingdings 2</vt:lpstr>
      <vt:lpstr>リゾート</vt:lpstr>
      <vt:lpstr>　 日本理学療法士協会 代議員選挙のご案内</vt:lpstr>
      <vt:lpstr>代議員とは… 毎年開催される総会（ 通常６月）で議題を討議し、決議していただく、本会の適切な運営に欠かせない存在です。</vt:lpstr>
      <vt:lpstr>2026年1月～3月にかけて、 日本理学療法士協会の 代議員を選出する 選挙が実施されます。</vt:lpstr>
      <vt:lpstr>正会員なら誰でも所属の 都道府県のみ、立候補及び 投票が可能になります。</vt:lpstr>
      <vt:lpstr>代議員選挙 立候補受付期間</vt:lpstr>
      <vt:lpstr>代議員選挙　投票期間</vt:lpstr>
      <vt:lpstr>立候補及び投票はマイページから！！</vt:lpstr>
      <vt:lpstr>会員一人一人が、今後の 協会運営を決めていくという 意識を持ち、選挙への参加をお願いします。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2026-01-14T08:02:03Z</dcterms:created>
  <dcterms:modified xsi:type="dcterms:W3CDTF">2026-01-14T08:02:37Z</dcterms:modified>
</cp:coreProperties>
</file>